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98" r:id="rId3"/>
    <p:sldId id="297" r:id="rId4"/>
    <p:sldId id="262" r:id="rId5"/>
    <p:sldId id="261" r:id="rId6"/>
    <p:sldId id="299" r:id="rId7"/>
    <p:sldId id="258" r:id="rId8"/>
    <p:sldId id="300" r:id="rId9"/>
    <p:sldId id="301" r:id="rId10"/>
    <p:sldId id="303" r:id="rId11"/>
    <p:sldId id="302" r:id="rId12"/>
    <p:sldId id="304" r:id="rId13"/>
    <p:sldId id="259" r:id="rId14"/>
    <p:sldId id="305" r:id="rId15"/>
  </p:sldIdLst>
  <p:sldSz cx="9144000" cy="5143500" type="screen16x9"/>
  <p:notesSz cx="6858000" cy="9144000"/>
  <p:embeddedFontLst>
    <p:embeddedFont>
      <p:font typeface="Advent Pro Light" panose="020B0604020202020204" charset="0"/>
      <p:regular r:id="rId17"/>
      <p:bold r:id="rId18"/>
    </p:embeddedFont>
    <p:embeddedFont>
      <p:font typeface="Anton" pitchFamily="2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Fira Sans Condensed Light" panose="020B0403050000020004" pitchFamily="34" charset="0"/>
      <p:regular r:id="rId24"/>
      <p:bold r:id="rId25"/>
      <p:italic r:id="rId26"/>
      <p:boldItalic r:id="rId27"/>
    </p:embeddedFont>
    <p:embeddedFont>
      <p:font typeface="Josefin Slab" pitchFamily="2" charset="0"/>
      <p:regular r:id="rId28"/>
      <p:bold r:id="rId29"/>
      <p:italic r:id="rId30"/>
      <p:boldItalic r:id="rId31"/>
    </p:embeddedFont>
    <p:embeddedFont>
      <p:font typeface="Rajdhani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44697B"/>
    <a:srgbClr val="016E73"/>
    <a:srgbClr val="3CFFEA"/>
    <a:srgbClr val="042E3E"/>
    <a:srgbClr val="042939"/>
    <a:srgbClr val="042B3A"/>
    <a:srgbClr val="36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A5BC35-8B61-41C1-BF9F-279076330DBE}">
  <a:tblStyle styleId="{B3A5BC35-8B61-41C1-BF9F-279076330D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-24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778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2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0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600"/>
              </a:spcAft>
              <a:buNone/>
            </a:pPr>
            <a:r>
              <a:rPr lang="fr-FR" sz="1100" b="1" dirty="0">
                <a:solidFill>
                  <a:schemeClr val="lt2"/>
                </a:solidFill>
                <a:latin typeface="Fira Sans Condensed Light" panose="020B0604020202020204" charset="0"/>
              </a:rPr>
              <a:t>La classification d'images (souvent appelée reconnaissance d'images) consiste à associer une (ou plusieurs) étiquette(s) à une image donnée.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fr-FR" sz="1100" b="1" dirty="0">
                <a:solidFill>
                  <a:schemeClr val="lt2"/>
                </a:solidFill>
                <a:latin typeface="Fira Sans Condensed Light" panose="020B0604020202020204" charset="0"/>
              </a:rPr>
              <a:t>C’est l'une des tâches les plus fondamentales dans le domaine de la vision par ordinateur, et pour une raison, il a révolutionné et propulsé les avancées technologiques dans les domaines les plus importants, notamment l'industrie automobile, la santé, la fabrication, etc…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8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12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11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1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589268" y="3756638"/>
            <a:ext cx="3384900" cy="9656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Réalisé par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Achraf </a:t>
            </a:r>
            <a:r>
              <a:rPr lang="fr-F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Msaddak</a:t>
            </a:r>
            <a:endParaRPr lang="fr-F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Khaled Bouguila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 contrast="-41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4281718" y="40276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08872" y="50829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jdhani"/>
                <a:ea typeface="Rajdhani"/>
                <a:cs typeface="Rajdhani"/>
                <a:sym typeface="Rajdhani"/>
              </a:rPr>
              <a:t>RESEAU DE KOHONEN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0A4FCD-F0EE-2AA8-EA14-AE0F2F0B9946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D7D7FE2-81A5-487D-9025-A3266C156B6E}"/>
              </a:ext>
            </a:extLst>
          </p:cNvPr>
          <p:cNvSpPr>
            <a:spLocks noChangeAspect="1"/>
          </p:cNvSpPr>
          <p:nvPr/>
        </p:nvSpPr>
        <p:spPr>
          <a:xfrm>
            <a:off x="0" y="1198162"/>
            <a:ext cx="9148364" cy="3667742"/>
          </a:xfrm>
          <a:prstGeom prst="rect">
            <a:avLst/>
          </a:prstGeom>
          <a:solidFill>
            <a:srgbClr val="2B2B2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3283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Fonctions utilisées</a:t>
            </a:r>
            <a:endParaRPr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4FAD05B-82DF-4F09-A48C-370940C18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270614"/>
            <a:ext cx="7704000" cy="34412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2000" tIns="180000" rIns="25200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9BCD1"/>
                </a:solidFill>
                <a:effectLst/>
                <a:latin typeface="Consolas" panose="020B0609020204030204" pitchFamily="49" charset="0"/>
              </a:rPr>
              <a:t>FILE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*file);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//initialisation de la carte SOM et de la carte labels à partir du fichier file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fr-FR" altLang="fr-FR" sz="100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FFC66D"/>
                </a:solidFill>
                <a:latin typeface="Consolas" panose="020B0609020204030204" pitchFamily="49" charset="0"/>
              </a:rPr>
              <a:t>find_BMU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*X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label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*l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*c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test); 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//trouver le neurone gagnant et retourner ses indices (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l,c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) dans la carte SOM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//les fonctions sigma, alpha et gamma sont nécessaires à la mise à jour de la carte SOM :</a:t>
            </a:r>
            <a:b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>
                <a:solidFill>
                  <a:srgbClr val="FFC66D"/>
                </a:solidFill>
                <a:latin typeface="Consolas" panose="020B0609020204030204" pitchFamily="49" charset="0"/>
              </a:rPr>
              <a:t>sigma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epoch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);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>
                <a:solidFill>
                  <a:srgbClr val="FFC66D"/>
                </a:solidFill>
                <a:latin typeface="Consolas" panose="020B0609020204030204" pitchFamily="49" charset="0"/>
              </a:rPr>
              <a:t>alpha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epoch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);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 err="1">
                <a:solidFill>
                  <a:srgbClr val="FFC66D"/>
                </a:solidFill>
                <a:latin typeface="Consolas" panose="020B0609020204030204" pitchFamily="49" charset="0"/>
              </a:rPr>
              <a:t>gamma_fct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l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c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j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epoch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);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//(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l,c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) : BMU</a:t>
            </a:r>
            <a:b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//(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i,j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) : un voisin du BMU dans la carte SOM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FFC66D"/>
                </a:solidFill>
                <a:latin typeface="Consolas" panose="020B0609020204030204" pitchFamily="49" charset="0"/>
              </a:rPr>
              <a:t>update_neuron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*X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l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c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epoch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); 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//mettre à jour les neurones de la carte SOM à partir d'une donnée X</a:t>
            </a:r>
            <a:b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//(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l,c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) : BMU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FFC66D"/>
                </a:solidFill>
                <a:latin typeface="Consolas" panose="020B0609020204030204" pitchFamily="49" charset="0"/>
              </a:rPr>
              <a:t>update_SOM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>
                <a:solidFill>
                  <a:srgbClr val="B9BCD1"/>
                </a:solidFill>
                <a:latin typeface="Consolas" panose="020B0609020204030204" pitchFamily="49" charset="0"/>
              </a:rPr>
              <a:t>FILE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file</a:t>
            </a: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,int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epoch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); 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//mettre à jour les neurones de la carte SOM à partir d'un fichier de données 'file’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double </a:t>
            </a:r>
            <a:r>
              <a:rPr lang="fr-FR" altLang="fr-FR" sz="1000" dirty="0" err="1">
                <a:solidFill>
                  <a:srgbClr val="FFC66D"/>
                </a:solidFill>
                <a:latin typeface="Consolas" panose="020B0609020204030204" pitchFamily="49" charset="0"/>
              </a:rPr>
              <a:t>accuracy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>
                <a:solidFill>
                  <a:srgbClr val="B9BCD1"/>
                </a:solidFill>
                <a:latin typeface="Consolas" panose="020B0609020204030204" pitchFamily="49" charset="0"/>
              </a:rPr>
              <a:t>FILE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* file); 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//fait tester la 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precision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du modèle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6C27FB-7EDA-EDD6-18C6-1F5BFEFF299E}"/>
              </a:ext>
            </a:extLst>
          </p:cNvPr>
          <p:cNvSpPr txBox="1"/>
          <p:nvPr/>
        </p:nvSpPr>
        <p:spPr>
          <a:xfrm>
            <a:off x="8701088" y="459450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1621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8958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439EA37-5FEC-64B3-E310-75DBE6E9D3AD}"/>
              </a:ext>
            </a:extLst>
          </p:cNvPr>
          <p:cNvSpPr txBox="1"/>
          <p:nvPr/>
        </p:nvSpPr>
        <p:spPr>
          <a:xfrm>
            <a:off x="8701088" y="459450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265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15;p51" descr="Timeline background shape">
            <a:extLst>
              <a:ext uri="{FF2B5EF4-FFF2-40B4-BE49-F238E27FC236}">
                <a16:creationId xmlns:a16="http://schemas.microsoft.com/office/drawing/2014/main" id="{27ECB424-E9F8-47B9-AB1C-E2A8F378B436}"/>
              </a:ext>
            </a:extLst>
          </p:cNvPr>
          <p:cNvSpPr/>
          <p:nvPr/>
        </p:nvSpPr>
        <p:spPr>
          <a:xfrm>
            <a:off x="746090" y="1719363"/>
            <a:ext cx="3974766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Considérer un élément</a:t>
            </a:r>
          </a:p>
        </p:txBody>
      </p:sp>
      <p:sp>
        <p:nvSpPr>
          <p:cNvPr id="6" name="Google Shape;1915;p51" descr="Timeline background shape">
            <a:extLst>
              <a:ext uri="{FF2B5EF4-FFF2-40B4-BE49-F238E27FC236}">
                <a16:creationId xmlns:a16="http://schemas.microsoft.com/office/drawing/2014/main" id="{FC62578B-C10F-4648-ADDF-819C9E3BD035}"/>
              </a:ext>
            </a:extLst>
          </p:cNvPr>
          <p:cNvSpPr/>
          <p:nvPr/>
        </p:nvSpPr>
        <p:spPr>
          <a:xfrm>
            <a:off x="746090" y="2528414"/>
            <a:ext cx="3974766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Trouver le BMU</a:t>
            </a:r>
          </a:p>
        </p:txBody>
      </p:sp>
      <p:sp>
        <p:nvSpPr>
          <p:cNvPr id="7" name="Google Shape;1915;p51" descr="Timeline background shape">
            <a:extLst>
              <a:ext uri="{FF2B5EF4-FFF2-40B4-BE49-F238E27FC236}">
                <a16:creationId xmlns:a16="http://schemas.microsoft.com/office/drawing/2014/main" id="{02880E20-6CC6-4A14-815F-6169BCDAD411}"/>
              </a:ext>
            </a:extLst>
          </p:cNvPr>
          <p:cNvSpPr/>
          <p:nvPr/>
        </p:nvSpPr>
        <p:spPr>
          <a:xfrm>
            <a:off x="746090" y="3337816"/>
            <a:ext cx="3974766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Retourner la catégorie correspondante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B5ABD32-C33E-434C-8824-6FC8FEDF808E}"/>
              </a:ext>
            </a:extLst>
          </p:cNvPr>
          <p:cNvCxnSpPr>
            <a:cxnSpLocks/>
          </p:cNvCxnSpPr>
          <p:nvPr/>
        </p:nvCxnSpPr>
        <p:spPr>
          <a:xfrm>
            <a:off x="2507320" y="2187361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AEF0E95-60FF-4682-8ED6-FDD5AE13C257}"/>
              </a:ext>
            </a:extLst>
          </p:cNvPr>
          <p:cNvCxnSpPr>
            <a:cxnSpLocks/>
          </p:cNvCxnSpPr>
          <p:nvPr/>
        </p:nvCxnSpPr>
        <p:spPr>
          <a:xfrm>
            <a:off x="2495061" y="2989616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35;p27">
            <a:extLst>
              <a:ext uri="{FF2B5EF4-FFF2-40B4-BE49-F238E27FC236}">
                <a16:creationId xmlns:a16="http://schemas.microsoft.com/office/drawing/2014/main" id="{D3BADE91-983E-4D13-8B7D-F32560BDD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6819" y="1424763"/>
            <a:ext cx="2564154" cy="2284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Classification</a:t>
            </a:r>
            <a:endParaRPr sz="3200" dirty="0"/>
          </a:p>
        </p:txBody>
      </p:sp>
      <p:cxnSp>
        <p:nvCxnSpPr>
          <p:cNvPr id="13" name="Google Shape;137;p27">
            <a:extLst>
              <a:ext uri="{FF2B5EF4-FFF2-40B4-BE49-F238E27FC236}">
                <a16:creationId xmlns:a16="http://schemas.microsoft.com/office/drawing/2014/main" id="{1CB5A0A5-B4F8-49DB-B764-5471ACE4EFCD}"/>
              </a:ext>
            </a:extLst>
          </p:cNvPr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Google Shape;175;p30">
            <a:extLst>
              <a:ext uri="{FF2B5EF4-FFF2-40B4-BE49-F238E27FC236}">
                <a16:creationId xmlns:a16="http://schemas.microsoft.com/office/drawing/2014/main" id="{EC7F2FE0-D331-4978-8914-F11F2C9277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9404" y="762961"/>
            <a:ext cx="2595925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modèle est déjà entrainé :</a:t>
            </a:r>
            <a:endParaRPr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9755F9A-EC2E-9B4D-DD67-8B4AA6C5A894}"/>
              </a:ext>
            </a:extLst>
          </p:cNvPr>
          <p:cNvSpPr txBox="1"/>
          <p:nvPr/>
        </p:nvSpPr>
        <p:spPr>
          <a:xfrm>
            <a:off x="8701088" y="4594503"/>
            <a:ext cx="38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227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DE2B5B-01F1-4EE2-AAF3-659AEC25623B}"/>
              </a:ext>
            </a:extLst>
          </p:cNvPr>
          <p:cNvSpPr>
            <a:spLocks noChangeAspect="1"/>
          </p:cNvSpPr>
          <p:nvPr/>
        </p:nvSpPr>
        <p:spPr>
          <a:xfrm>
            <a:off x="-4364" y="3827663"/>
            <a:ext cx="9148364" cy="825181"/>
          </a:xfrm>
          <a:prstGeom prst="rect">
            <a:avLst/>
          </a:prstGeom>
          <a:solidFill>
            <a:srgbClr val="2B2B2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535CC-339A-46FC-AC01-CF6CB2F255E7}"/>
              </a:ext>
            </a:extLst>
          </p:cNvPr>
          <p:cNvSpPr>
            <a:spLocks noChangeAspect="1"/>
          </p:cNvSpPr>
          <p:nvPr/>
        </p:nvSpPr>
        <p:spPr>
          <a:xfrm>
            <a:off x="0" y="1606136"/>
            <a:ext cx="9148364" cy="1132957"/>
          </a:xfrm>
          <a:prstGeom prst="rect">
            <a:avLst/>
          </a:prstGeom>
          <a:solidFill>
            <a:srgbClr val="2B2B2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668255" y="692534"/>
            <a:ext cx="8018544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Pour avoir des résultats pertinents, il faut choisir des bonnes valeurs pour les paramètres suivants :</a:t>
            </a:r>
            <a:endParaRPr sz="18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E20D00B-D7BD-461D-AF0C-42F254D9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514" y="3827664"/>
            <a:ext cx="3060971" cy="82518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2000" tIns="180000" rIns="252000" bIns="180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fr-FR" sz="1000" dirty="0">
                <a:solidFill>
                  <a:srgbClr val="B9BCD1"/>
                </a:solidFill>
                <a:latin typeface="Consolas" panose="020B0609020204030204" pitchFamily="49" charset="0"/>
              </a:rPr>
              <a:t>Precision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fr-FR" sz="1000" dirty="0">
                <a:solidFill>
                  <a:srgbClr val="B9BCD1"/>
                </a:solidFill>
                <a:latin typeface="Consolas" panose="020B0609020204030204" pitchFamily="49" charset="0"/>
              </a:rPr>
              <a:t>        fichier data -----&gt; 95.506 %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fr-FR" sz="1000" dirty="0">
                <a:solidFill>
                  <a:srgbClr val="B9BCD1"/>
                </a:solidFill>
                <a:latin typeface="Consolas" panose="020B0609020204030204" pitchFamily="49" charset="0"/>
              </a:rPr>
              <a:t>        fichier test -----&gt; 84.211 %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Google Shape;136;p27">
            <a:extLst>
              <a:ext uri="{FF2B5EF4-FFF2-40B4-BE49-F238E27FC236}">
                <a16:creationId xmlns:a16="http://schemas.microsoft.com/office/drawing/2014/main" id="{419502A9-C793-49E2-AE5C-48A89CC5C4E7}"/>
              </a:ext>
            </a:extLst>
          </p:cNvPr>
          <p:cNvSpPr txBox="1">
            <a:spLocks/>
          </p:cNvSpPr>
          <p:nvPr/>
        </p:nvSpPr>
        <p:spPr>
          <a:xfrm>
            <a:off x="668255" y="2914062"/>
            <a:ext cx="801854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/>
            <a:r>
              <a:rPr lang="fr-FR" sz="1800" dirty="0"/>
              <a:t>Un calcul de la précision de notre modèle, ayant choisi les valeurs ci-dessus, a donné les résultats suivants 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743F154-68A6-4528-AE93-FD19236C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28" y="1606136"/>
            <a:ext cx="8018544" cy="11329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2000" tIns="180000" rIns="252000" bIns="180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nb_iterations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;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//nombre d'itérations : nombre de fois la liste des données est parcourue</a:t>
            </a:r>
            <a:b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alpha0 = 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0.1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sigma0 = 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7.5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lambda = 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/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//lambda=1/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nb_iterations</a:t>
            </a:r>
            <a:b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CC7832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beta = log(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7,5</a:t>
            </a:r>
            <a:r>
              <a:rPr lang="fr-FR" altLang="fr-FR" sz="1000" dirty="0">
                <a:solidFill>
                  <a:srgbClr val="A9B7C6"/>
                </a:solidFill>
                <a:latin typeface="Consolas" panose="020B0609020204030204" pitchFamily="49" charset="0"/>
              </a:rPr>
              <a:t>)/</a:t>
            </a:r>
            <a:r>
              <a:rPr lang="fr-FR" altLang="fr-FR" sz="10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;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//beta=log(sigma0)/</a:t>
            </a: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nb_iterations</a:t>
            </a:r>
            <a:r>
              <a:rPr lang="fr-FR" altLang="fr-FR" sz="10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endParaRPr lang="fr-FR" altLang="fr-F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8C1512-2FEF-6E0C-065E-A874B41BDC4F}"/>
              </a:ext>
            </a:extLst>
          </p:cNvPr>
          <p:cNvSpPr txBox="1"/>
          <p:nvPr/>
        </p:nvSpPr>
        <p:spPr>
          <a:xfrm>
            <a:off x="8701088" y="4594503"/>
            <a:ext cx="37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8;p46">
            <a:extLst>
              <a:ext uri="{FF2B5EF4-FFF2-40B4-BE49-F238E27FC236}">
                <a16:creationId xmlns:a16="http://schemas.microsoft.com/office/drawing/2014/main" id="{67413A68-10BF-44BB-81A8-2976776AD730}"/>
              </a:ext>
            </a:extLst>
          </p:cNvPr>
          <p:cNvSpPr txBox="1">
            <a:spLocks/>
          </p:cNvSpPr>
          <p:nvPr/>
        </p:nvSpPr>
        <p:spPr>
          <a:xfrm>
            <a:off x="1600402" y="1556103"/>
            <a:ext cx="5943196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5400" dirty="0"/>
              <a:t>THANK you for your attention!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64AA89-BB26-8A25-4214-28CE2E9EA0CA}"/>
              </a:ext>
            </a:extLst>
          </p:cNvPr>
          <p:cNvSpPr txBox="1"/>
          <p:nvPr/>
        </p:nvSpPr>
        <p:spPr>
          <a:xfrm>
            <a:off x="8701088" y="459450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3931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8902" y="151164"/>
            <a:ext cx="6319330" cy="859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 des matières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EBED6BD-070B-4C4D-BE8A-CA3295FC5C6F}"/>
              </a:ext>
            </a:extLst>
          </p:cNvPr>
          <p:cNvGrpSpPr/>
          <p:nvPr/>
        </p:nvGrpSpPr>
        <p:grpSpPr>
          <a:xfrm>
            <a:off x="3184366" y="1249899"/>
            <a:ext cx="4450148" cy="3549186"/>
            <a:chOff x="3184366" y="1010414"/>
            <a:chExt cx="4450148" cy="3549186"/>
          </a:xfrm>
        </p:grpSpPr>
        <p:cxnSp>
          <p:nvCxnSpPr>
            <p:cNvPr id="143" name="Google Shape;143;p28"/>
            <p:cNvCxnSpPr>
              <a:cxnSpLocks/>
            </p:cNvCxnSpPr>
            <p:nvPr/>
          </p:nvCxnSpPr>
          <p:spPr>
            <a:xfrm>
              <a:off x="4158162" y="1010414"/>
              <a:ext cx="0" cy="3549186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44" name="Google Shape;144;p28"/>
            <p:cNvSpPr txBox="1"/>
            <p:nvPr/>
          </p:nvSpPr>
          <p:spPr>
            <a:xfrm>
              <a:off x="3184366" y="1010414"/>
              <a:ext cx="806590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lt2"/>
                  </a:solidFill>
                  <a:latin typeface="Rajdhani"/>
                  <a:cs typeface="Rajdhani"/>
                  <a:sym typeface="Fira Sans Condensed Light"/>
                </a:rPr>
                <a:t>1</a:t>
              </a:r>
              <a:endParaRPr sz="2800" b="1" dirty="0">
                <a:solidFill>
                  <a:schemeClr val="lt2"/>
                </a:solidFill>
                <a:latin typeface="Rajdhani"/>
                <a:cs typeface="Rajdhani"/>
                <a:sym typeface="Fira Sans Condensed Light"/>
              </a:endParaRPr>
            </a:p>
          </p:txBody>
        </p:sp>
        <p:sp>
          <p:nvSpPr>
            <p:cNvPr id="145" name="Google Shape;145;p28"/>
            <p:cNvSpPr txBox="1"/>
            <p:nvPr/>
          </p:nvSpPr>
          <p:spPr>
            <a:xfrm>
              <a:off x="4325367" y="1010414"/>
              <a:ext cx="3309147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lt2"/>
                  </a:solidFill>
                  <a:latin typeface="Fira Sans Condensed Light"/>
                  <a:sym typeface="Rajdhani"/>
                </a:rPr>
                <a:t>Objectif</a:t>
              </a:r>
              <a:endParaRPr sz="2400" dirty="0">
                <a:solidFill>
                  <a:schemeClr val="lt2"/>
                </a:solidFill>
                <a:latin typeface="Fira Sans Condensed Light"/>
                <a:sym typeface="Rajdhani"/>
              </a:endParaRPr>
            </a:p>
          </p:txBody>
        </p:sp>
        <p:sp>
          <p:nvSpPr>
            <p:cNvPr id="146" name="Google Shape;146;p28"/>
            <p:cNvSpPr txBox="1"/>
            <p:nvPr/>
          </p:nvSpPr>
          <p:spPr>
            <a:xfrm>
              <a:off x="4325367" y="2020861"/>
              <a:ext cx="3309147" cy="513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 err="1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Dataset</a:t>
              </a:r>
              <a:endParaRPr sz="24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47" name="Google Shape;147;p28"/>
            <p:cNvSpPr txBox="1"/>
            <p:nvPr/>
          </p:nvSpPr>
          <p:spPr>
            <a:xfrm>
              <a:off x="3277459" y="2794269"/>
              <a:ext cx="713496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lt2"/>
                  </a:solidFill>
                  <a:latin typeface="Rajdhani"/>
                  <a:cs typeface="Rajdhani"/>
                  <a:sym typeface="Fira Sans Condensed Light"/>
                </a:rPr>
                <a:t>3</a:t>
              </a:r>
              <a:endParaRPr sz="2800" b="1" dirty="0">
                <a:solidFill>
                  <a:schemeClr val="lt2"/>
                </a:solidFill>
                <a:latin typeface="Rajdhani"/>
                <a:cs typeface="Rajdhani"/>
                <a:sym typeface="Fira Sans Condensed Light"/>
              </a:endParaRPr>
            </a:p>
          </p:txBody>
        </p:sp>
        <p:sp>
          <p:nvSpPr>
            <p:cNvPr id="148" name="Google Shape;148;p28"/>
            <p:cNvSpPr txBox="1"/>
            <p:nvPr/>
          </p:nvSpPr>
          <p:spPr>
            <a:xfrm>
              <a:off x="4325367" y="3685036"/>
              <a:ext cx="3309147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Résultats</a:t>
              </a:r>
              <a:endParaRPr sz="24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49" name="Google Shape;149;p28"/>
            <p:cNvSpPr txBox="1"/>
            <p:nvPr/>
          </p:nvSpPr>
          <p:spPr>
            <a:xfrm>
              <a:off x="3277459" y="1903501"/>
              <a:ext cx="713497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50" name="Google Shape;150;p28"/>
            <p:cNvSpPr txBox="1"/>
            <p:nvPr/>
          </p:nvSpPr>
          <p:spPr>
            <a:xfrm>
              <a:off x="4325367" y="2794269"/>
              <a:ext cx="3309147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fr-FR" sz="2400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Algorithme d’apprentissage</a:t>
              </a:r>
            </a:p>
          </p:txBody>
        </p:sp>
        <p:sp>
          <p:nvSpPr>
            <p:cNvPr id="151" name="Google Shape;151;p28"/>
            <p:cNvSpPr txBox="1"/>
            <p:nvPr/>
          </p:nvSpPr>
          <p:spPr>
            <a:xfrm>
              <a:off x="3184366" y="3687356"/>
              <a:ext cx="806589" cy="754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</a:t>
              </a:r>
              <a:endParaRPr sz="2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cxnSp>
          <p:nvCxnSpPr>
            <p:cNvPr id="152" name="Google Shape;152;p28"/>
            <p:cNvCxnSpPr>
              <a:cxnSpLocks/>
              <a:stCxn id="144" idx="3"/>
              <a:endCxn id="145" idx="1"/>
            </p:cNvCxnSpPr>
            <p:nvPr/>
          </p:nvCxnSpPr>
          <p:spPr>
            <a:xfrm>
              <a:off x="3990956" y="1387846"/>
              <a:ext cx="33441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8"/>
            <p:cNvCxnSpPr>
              <a:cxnSpLocks/>
              <a:stCxn id="149" idx="3"/>
              <a:endCxn id="146" idx="1"/>
            </p:cNvCxnSpPr>
            <p:nvPr/>
          </p:nvCxnSpPr>
          <p:spPr>
            <a:xfrm flipV="1">
              <a:off x="3990956" y="2277529"/>
              <a:ext cx="334410" cy="3404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8"/>
            <p:cNvCxnSpPr>
              <a:cxnSpLocks/>
              <a:stCxn id="147" idx="3"/>
              <a:endCxn id="150" idx="1"/>
            </p:cNvCxnSpPr>
            <p:nvPr/>
          </p:nvCxnSpPr>
          <p:spPr>
            <a:xfrm>
              <a:off x="3990955" y="3171701"/>
              <a:ext cx="334412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8"/>
            <p:cNvCxnSpPr>
              <a:cxnSpLocks/>
              <a:stCxn id="151" idx="3"/>
              <a:endCxn id="148" idx="1"/>
            </p:cNvCxnSpPr>
            <p:nvPr/>
          </p:nvCxnSpPr>
          <p:spPr>
            <a:xfrm flipV="1">
              <a:off x="3990955" y="4062468"/>
              <a:ext cx="334412" cy="232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76BE24B4-A2CC-1B6C-8300-DDC01E0CC154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222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321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Introduction</a:t>
            </a:r>
            <a:endParaRPr sz="36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0" y="1290543"/>
            <a:ext cx="9144000" cy="3343132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1080000" tIns="360000" rIns="1080000" bIns="360000" anchor="t" anchorCtr="0">
            <a:spAutoFit/>
          </a:bodyPr>
          <a:lstStyle/>
          <a:p>
            <a:pPr marL="0" lvl="0" indent="0" algn="just">
              <a:spcAft>
                <a:spcPts val="600"/>
              </a:spcAft>
              <a:buNone/>
            </a:pPr>
            <a:r>
              <a:rPr lang="fr-FR" sz="2000" b="1" dirty="0">
                <a:solidFill>
                  <a:schemeClr val="lt2"/>
                </a:solidFill>
                <a:latin typeface="Fira Sans Condensed Light" panose="020B0604020202020204" charset="0"/>
              </a:rPr>
              <a:t>La classification d'images (souvent appelée reconnaissance d'images) consiste à associer une (ou plusieurs) étiquette(s) à une image donnée.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fr-FR" sz="2000" b="1" dirty="0">
                <a:solidFill>
                  <a:schemeClr val="lt2"/>
                </a:solidFill>
                <a:latin typeface="Fira Sans Condensed Light" panose="020B0604020202020204" charset="0"/>
              </a:rPr>
              <a:t>C’est l'une des tâches les plus fondamentales dans le domaine de la vision par ordinateur, et pour une raison, il a révolutionné et propulsé les avancées technologiques dans les domaines les plus importants, notamment l'industrie automobile, la santé, la fabrication, etc…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754A25-0E9C-9944-9657-0FF7312FA81B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867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Objectif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192BB6D-253E-A745-CFB0-F469E76DD297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683715" y="95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 </a:t>
            </a:r>
            <a:endParaRPr sz="3000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418433" y="894299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sz="1800" dirty="0"/>
              <a:t>Images dont la catégorie est inconnue</a:t>
            </a:r>
            <a:endParaRPr sz="1800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545275" y="2347469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/>
              <a:t>Exemplaires d’images dont la catégorie est connue</a:t>
            </a:r>
            <a:endParaRPr sz="1800"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4461294" y="894299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/>
              <a:t>Prétraiter les images &amp; Implanter un réseau de </a:t>
            </a:r>
            <a:r>
              <a:rPr lang="fr-FR" sz="1800" dirty="0" err="1"/>
              <a:t>Kohonen</a:t>
            </a:r>
            <a:endParaRPr lang="fr-FR" sz="18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679133" y="2274949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Donnée</a:t>
            </a:r>
            <a:endParaRPr sz="2400"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805975" y="3728119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Besoin</a:t>
            </a:r>
            <a:endParaRPr sz="2400"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4721994" y="2274949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Comment ?</a:t>
            </a:r>
            <a:endParaRPr sz="2400" dirty="0"/>
          </a:p>
        </p:txBody>
      </p:sp>
      <p:cxnSp>
        <p:nvCxnSpPr>
          <p:cNvPr id="167" name="Google Shape;167;p29"/>
          <p:cNvCxnSpPr>
            <a:cxnSpLocks/>
            <a:stCxn id="161" idx="2"/>
            <a:endCxn id="164" idx="0"/>
          </p:cNvCxnSpPr>
          <p:nvPr/>
        </p:nvCxnSpPr>
        <p:spPr>
          <a:xfrm>
            <a:off x="1448783" y="1866299"/>
            <a:ext cx="0" cy="408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  <a:endCxn id="163" idx="2"/>
          </p:cNvCxnSpPr>
          <p:nvPr/>
        </p:nvCxnSpPr>
        <p:spPr>
          <a:xfrm flipV="1">
            <a:off x="5491644" y="1866299"/>
            <a:ext cx="0" cy="408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39FA3FE5-8E87-4D95-A234-E90043712429}"/>
              </a:ext>
            </a:extLst>
          </p:cNvPr>
          <p:cNvGrpSpPr/>
          <p:nvPr/>
        </p:nvGrpSpPr>
        <p:grpSpPr>
          <a:xfrm>
            <a:off x="2302680" y="2347469"/>
            <a:ext cx="2060700" cy="2069750"/>
            <a:chOff x="2338965" y="1904960"/>
            <a:chExt cx="2060700" cy="2069750"/>
          </a:xfrm>
        </p:grpSpPr>
        <p:sp>
          <p:nvSpPr>
            <p:cNvPr id="13" name="Google Shape;163;p29">
              <a:extLst>
                <a:ext uri="{FF2B5EF4-FFF2-40B4-BE49-F238E27FC236}">
                  <a16:creationId xmlns:a16="http://schemas.microsoft.com/office/drawing/2014/main" id="{413F7A1F-8049-41E0-B7F9-9E9A52FD3D24}"/>
                </a:ext>
              </a:extLst>
            </p:cNvPr>
            <p:cNvSpPr txBox="1">
              <a:spLocks/>
            </p:cNvSpPr>
            <p:nvPr/>
          </p:nvSpPr>
          <p:spPr>
            <a:xfrm>
              <a:off x="2338965" y="1904960"/>
              <a:ext cx="2060700" cy="9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fr-FR" sz="1800" dirty="0"/>
                <a:t>Classer les images en plusieurs catégories</a:t>
              </a:r>
            </a:p>
          </p:txBody>
        </p:sp>
        <p:sp>
          <p:nvSpPr>
            <p:cNvPr id="14" name="Google Shape;166;p29">
              <a:extLst>
                <a:ext uri="{FF2B5EF4-FFF2-40B4-BE49-F238E27FC236}">
                  <a16:creationId xmlns:a16="http://schemas.microsoft.com/office/drawing/2014/main" id="{C186C257-5448-4FBE-8B66-DD76D7A18F6A}"/>
                </a:ext>
              </a:extLst>
            </p:cNvPr>
            <p:cNvSpPr txBox="1">
              <a:spLocks/>
            </p:cNvSpPr>
            <p:nvPr/>
          </p:nvSpPr>
          <p:spPr>
            <a:xfrm>
              <a:off x="2599665" y="3285610"/>
              <a:ext cx="1539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fr-FR" sz="2400" dirty="0"/>
                <a:t>Objectif</a:t>
              </a:r>
            </a:p>
          </p:txBody>
        </p:sp>
        <p:cxnSp>
          <p:nvCxnSpPr>
            <p:cNvPr id="15" name="Google Shape;168;p29">
              <a:extLst>
                <a:ext uri="{FF2B5EF4-FFF2-40B4-BE49-F238E27FC236}">
                  <a16:creationId xmlns:a16="http://schemas.microsoft.com/office/drawing/2014/main" id="{7D67F938-D54C-4C36-BC96-1F05B7DA2B80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rot="10800000">
              <a:off x="3369315" y="2877010"/>
              <a:ext cx="0" cy="408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cxnSp>
        <p:nvCxnSpPr>
          <p:cNvPr id="20" name="Google Shape;169;p29">
            <a:extLst>
              <a:ext uri="{FF2B5EF4-FFF2-40B4-BE49-F238E27FC236}">
                <a16:creationId xmlns:a16="http://schemas.microsoft.com/office/drawing/2014/main" id="{2CA09765-2E22-4631-9244-E71F678BB45F}"/>
              </a:ext>
            </a:extLst>
          </p:cNvPr>
          <p:cNvCxnSpPr/>
          <p:nvPr/>
        </p:nvCxnSpPr>
        <p:spPr>
          <a:xfrm rot="10800000">
            <a:off x="7575625" y="3319519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D9657AD8-364A-2742-98E2-C581217A2D85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Dataset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32B9CEF-E7D4-DB1F-5B29-EAF7403845BE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1203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216038" y="138731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Données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216037" y="1714261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5 types d’animaux, 500 exemplaires chacun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549812" y="138994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Réduction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549812" y="1716924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PCA : Réduction de dimensionnalité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3472637" y="2812136"/>
            <a:ext cx="271808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Modèle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3472637" y="313908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fr-FR" dirty="0"/>
              <a:t>Réseau de neurones convolutifs VGG16 (CNN)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804900" y="281276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Sortie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804900" y="313974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Fichier txt contenant 50 descripteurs pour chaque image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663662" y="309898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408662" y="166503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6008325" y="311831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753237" y="165389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3339863" y="300410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429513" y="155491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6684600" y="300410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84863" y="155491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CF1F439-87F8-B4AB-3358-CE7E63A85F00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4" y="971850"/>
            <a:ext cx="404917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4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Algorithme d’apprentissage</a:t>
            </a:r>
            <a:br>
              <a:rPr lang="fr-FR" sz="44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sz="4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953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423632B-9822-2EB5-053A-7C6B318DF827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4194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-558626" y="1932990"/>
            <a:ext cx="4984111" cy="138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Algorithme</a:t>
            </a:r>
            <a:b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d’apprentissage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915;p51" descr="Timeline background shape">
            <a:extLst>
              <a:ext uri="{FF2B5EF4-FFF2-40B4-BE49-F238E27FC236}">
                <a16:creationId xmlns:a16="http://schemas.microsoft.com/office/drawing/2014/main" id="{A3975F4E-01ED-46B3-8348-FE079191FCAF}"/>
              </a:ext>
            </a:extLst>
          </p:cNvPr>
          <p:cNvSpPr/>
          <p:nvPr/>
        </p:nvSpPr>
        <p:spPr>
          <a:xfrm>
            <a:off x="5069997" y="311139"/>
            <a:ext cx="3522460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Initialiser la carte SOM</a:t>
            </a:r>
          </a:p>
        </p:txBody>
      </p:sp>
      <p:sp>
        <p:nvSpPr>
          <p:cNvPr id="6" name="Google Shape;1915;p51" descr="Timeline background shape">
            <a:extLst>
              <a:ext uri="{FF2B5EF4-FFF2-40B4-BE49-F238E27FC236}">
                <a16:creationId xmlns:a16="http://schemas.microsoft.com/office/drawing/2014/main" id="{D2A43EDA-1648-4164-AA76-AB42D82440E6}"/>
              </a:ext>
            </a:extLst>
          </p:cNvPr>
          <p:cNvSpPr/>
          <p:nvPr/>
        </p:nvSpPr>
        <p:spPr>
          <a:xfrm>
            <a:off x="5069997" y="1123939"/>
            <a:ext cx="3522460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Considérer un exemplaire</a:t>
            </a:r>
          </a:p>
        </p:txBody>
      </p:sp>
      <p:sp>
        <p:nvSpPr>
          <p:cNvPr id="8" name="Google Shape;1915;p51" descr="Timeline background shape">
            <a:extLst>
              <a:ext uri="{FF2B5EF4-FFF2-40B4-BE49-F238E27FC236}">
                <a16:creationId xmlns:a16="http://schemas.microsoft.com/office/drawing/2014/main" id="{11AE4579-A8FB-4462-B83A-9DAB6F1517CA}"/>
              </a:ext>
            </a:extLst>
          </p:cNvPr>
          <p:cNvSpPr/>
          <p:nvPr/>
        </p:nvSpPr>
        <p:spPr>
          <a:xfrm>
            <a:off x="5069997" y="1932990"/>
            <a:ext cx="3522460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Trouver le BMU</a:t>
            </a:r>
          </a:p>
        </p:txBody>
      </p:sp>
      <p:sp>
        <p:nvSpPr>
          <p:cNvPr id="10" name="Google Shape;1915;p51" descr="Timeline background shape">
            <a:extLst>
              <a:ext uri="{FF2B5EF4-FFF2-40B4-BE49-F238E27FC236}">
                <a16:creationId xmlns:a16="http://schemas.microsoft.com/office/drawing/2014/main" id="{AC155276-6EEE-4209-B90D-17ACBE45043B}"/>
              </a:ext>
            </a:extLst>
          </p:cNvPr>
          <p:cNvSpPr/>
          <p:nvPr/>
        </p:nvSpPr>
        <p:spPr>
          <a:xfrm>
            <a:off x="5069997" y="2742392"/>
            <a:ext cx="3522460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Mettre à jour les cartes</a:t>
            </a:r>
          </a:p>
        </p:txBody>
      </p:sp>
      <p:sp>
        <p:nvSpPr>
          <p:cNvPr id="12" name="Google Shape;1915;p51" descr="Timeline background shape">
            <a:extLst>
              <a:ext uri="{FF2B5EF4-FFF2-40B4-BE49-F238E27FC236}">
                <a16:creationId xmlns:a16="http://schemas.microsoft.com/office/drawing/2014/main" id="{B9C520A9-6F95-48FB-9E75-4664AB23C3AD}"/>
              </a:ext>
            </a:extLst>
          </p:cNvPr>
          <p:cNvSpPr/>
          <p:nvPr/>
        </p:nvSpPr>
        <p:spPr>
          <a:xfrm>
            <a:off x="5069997" y="3551794"/>
            <a:ext cx="3522460" cy="467998"/>
          </a:xfrm>
          <a:prstGeom prst="leftRightArrow">
            <a:avLst>
              <a:gd name="adj1" fmla="val 99621"/>
              <a:gd name="adj2" fmla="val 63956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fr-FR" sz="1500" b="1" dirty="0">
                <a:solidFill>
                  <a:schemeClr val="lt2"/>
                </a:solidFill>
                <a:latin typeface="Fira Sans Condensed Light" panose="020B0604020202020204" charset="0"/>
              </a:rPr>
              <a:t>Tous les exemplaires parcourus ?</a:t>
            </a:r>
          </a:p>
        </p:txBody>
      </p:sp>
      <p:sp>
        <p:nvSpPr>
          <p:cNvPr id="18" name="Google Shape;1915;p51" descr="Timeline background shape">
            <a:extLst>
              <a:ext uri="{FF2B5EF4-FFF2-40B4-BE49-F238E27FC236}">
                <a16:creationId xmlns:a16="http://schemas.microsoft.com/office/drawing/2014/main" id="{05E28DBE-244F-4C76-8843-2666152728C8}"/>
              </a:ext>
            </a:extLst>
          </p:cNvPr>
          <p:cNvSpPr/>
          <p:nvPr/>
        </p:nvSpPr>
        <p:spPr>
          <a:xfrm>
            <a:off x="5069997" y="4364364"/>
            <a:ext cx="3522460" cy="467998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rgbClr val="4469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fr-FR" sz="1800" b="1" dirty="0">
                <a:solidFill>
                  <a:schemeClr val="lt2"/>
                </a:solidFill>
                <a:latin typeface="Fira Sans Condensed Light" panose="020B0604020202020204" charset="0"/>
              </a:rPr>
              <a:t>Fin d’apprentissage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F7D1229-F5CC-4326-8EFA-DD44EFFE1187}"/>
              </a:ext>
            </a:extLst>
          </p:cNvPr>
          <p:cNvCxnSpPr/>
          <p:nvPr/>
        </p:nvCxnSpPr>
        <p:spPr>
          <a:xfrm>
            <a:off x="6831227" y="779137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5A59595-8FAE-4554-ADF4-423375AA7D21}"/>
              </a:ext>
            </a:extLst>
          </p:cNvPr>
          <p:cNvCxnSpPr/>
          <p:nvPr/>
        </p:nvCxnSpPr>
        <p:spPr>
          <a:xfrm>
            <a:off x="6831227" y="1591937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34DE02F-6B8A-4972-A2EB-4D448DA5F1CD}"/>
              </a:ext>
            </a:extLst>
          </p:cNvPr>
          <p:cNvCxnSpPr/>
          <p:nvPr/>
        </p:nvCxnSpPr>
        <p:spPr>
          <a:xfrm>
            <a:off x="6818968" y="2394192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9142331-F73A-4C44-B6C3-FDECA3538EE8}"/>
              </a:ext>
            </a:extLst>
          </p:cNvPr>
          <p:cNvCxnSpPr/>
          <p:nvPr/>
        </p:nvCxnSpPr>
        <p:spPr>
          <a:xfrm>
            <a:off x="6818968" y="3206992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2BD89E5-617E-40C7-887F-6DD0959F0A37}"/>
              </a:ext>
            </a:extLst>
          </p:cNvPr>
          <p:cNvCxnSpPr/>
          <p:nvPr/>
        </p:nvCxnSpPr>
        <p:spPr>
          <a:xfrm>
            <a:off x="6831227" y="4019792"/>
            <a:ext cx="0" cy="344802"/>
          </a:xfrm>
          <a:prstGeom prst="straightConnector1">
            <a:avLst/>
          </a:prstGeom>
          <a:ln w="28575">
            <a:solidFill>
              <a:srgbClr val="446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30B6642-C1A6-4057-B117-511A027D8C49}"/>
              </a:ext>
            </a:extLst>
          </p:cNvPr>
          <p:cNvGrpSpPr/>
          <p:nvPr/>
        </p:nvGrpSpPr>
        <p:grpSpPr>
          <a:xfrm>
            <a:off x="3846286" y="1328057"/>
            <a:ext cx="1230968" cy="2481944"/>
            <a:chOff x="3839029" y="545138"/>
            <a:chExt cx="1230968" cy="4053225"/>
          </a:xfrm>
        </p:grpSpPr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810A3DE7-DE70-4265-99CE-0E20D48EF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029" y="4573926"/>
              <a:ext cx="1230968" cy="0"/>
            </a:xfrm>
            <a:prstGeom prst="line">
              <a:avLst/>
            </a:prstGeom>
            <a:ln w="28575">
              <a:solidFill>
                <a:srgbClr val="4469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79AA5DB-886A-49CD-8553-797EDD8F3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9029" y="545138"/>
              <a:ext cx="0" cy="4053225"/>
            </a:xfrm>
            <a:prstGeom prst="line">
              <a:avLst/>
            </a:prstGeom>
            <a:ln w="28575">
              <a:solidFill>
                <a:srgbClr val="4469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ADAF431A-B41E-4A24-8360-FBAE79365E96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3839029" y="545138"/>
              <a:ext cx="1230968" cy="0"/>
            </a:xfrm>
            <a:prstGeom prst="straightConnector1">
              <a:avLst/>
            </a:prstGeom>
            <a:ln w="28575">
              <a:solidFill>
                <a:srgbClr val="4469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B723964-A22F-4085-B788-BE3BB2A7E5A9}"/>
              </a:ext>
            </a:extLst>
          </p:cNvPr>
          <p:cNvSpPr/>
          <p:nvPr/>
        </p:nvSpPr>
        <p:spPr>
          <a:xfrm>
            <a:off x="4237569" y="3533002"/>
            <a:ext cx="44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chemeClr val="lt2"/>
                </a:solidFill>
                <a:latin typeface="Fira Sans Condensed Light" panose="020B0604020202020204" charset="0"/>
              </a:rPr>
              <a:t>Non</a:t>
            </a:r>
            <a:endParaRPr lang="fr-FR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C83EA6-8125-48FB-AE73-75ED7449A0A3}"/>
              </a:ext>
            </a:extLst>
          </p:cNvPr>
          <p:cNvSpPr/>
          <p:nvPr/>
        </p:nvSpPr>
        <p:spPr>
          <a:xfrm>
            <a:off x="6801810" y="4053693"/>
            <a:ext cx="399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chemeClr val="lt2"/>
                </a:solidFill>
                <a:latin typeface="Fira Sans Condensed Light" panose="020B0604020202020204" charset="0"/>
              </a:rPr>
              <a:t>Oui</a:t>
            </a:r>
            <a:endParaRPr lang="fr-FR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701A84-7383-FDBF-6376-52B5F19576B2}"/>
              </a:ext>
            </a:extLst>
          </p:cNvPr>
          <p:cNvSpPr txBox="1"/>
          <p:nvPr/>
        </p:nvSpPr>
        <p:spPr>
          <a:xfrm>
            <a:off x="8701088" y="4594503"/>
            <a:ext cx="3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 Light"/>
                <a:sym typeface="Advent Pro Ligh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9266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665</Words>
  <Application>Microsoft Office PowerPoint</Application>
  <PresentationFormat>Affichage à l'écran (16:9)</PresentationFormat>
  <Paragraphs>100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Anton</vt:lpstr>
      <vt:lpstr>Wingdings</vt:lpstr>
      <vt:lpstr>Fira Sans Condensed Light</vt:lpstr>
      <vt:lpstr>Josefin Slab</vt:lpstr>
      <vt:lpstr>Advent Pro Light</vt:lpstr>
      <vt:lpstr>Arial</vt:lpstr>
      <vt:lpstr>Rajdhani</vt:lpstr>
      <vt:lpstr>Consolas</vt:lpstr>
      <vt:lpstr>Ai Tech Agency by Slidesgo</vt:lpstr>
      <vt:lpstr>RESEAU DE KOHONEN</vt:lpstr>
      <vt:lpstr>Table des matières</vt:lpstr>
      <vt:lpstr>Introduction</vt:lpstr>
      <vt:lpstr>Objectif</vt:lpstr>
      <vt:lpstr> </vt:lpstr>
      <vt:lpstr>Dataset</vt:lpstr>
      <vt:lpstr>Données</vt:lpstr>
      <vt:lpstr>Algorithme d’apprentissage </vt:lpstr>
      <vt:lpstr>Algorithme d’apprentissage</vt:lpstr>
      <vt:lpstr>Fonctions utilisées</vt:lpstr>
      <vt:lpstr>Résultats</vt:lpstr>
      <vt:lpstr>Classification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RESEAU DE KOHONEN</dc:title>
  <dc:creator>Khaled Bouguila</dc:creator>
  <cp:lastModifiedBy>Achraf MSADDAK</cp:lastModifiedBy>
  <cp:revision>28</cp:revision>
  <dcterms:modified xsi:type="dcterms:W3CDTF">2022-05-26T08:56:07Z</dcterms:modified>
</cp:coreProperties>
</file>